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49" r:id="rId2"/>
    <p:sldId id="395" r:id="rId3"/>
    <p:sldId id="383" r:id="rId4"/>
    <p:sldId id="392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391" r:id="rId13"/>
    <p:sldId id="394" r:id="rId14"/>
    <p:sldId id="36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7A2"/>
    <a:srgbClr val="CC0099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4ABB1-FE73-4FD6-9DCF-AD62ABA2935F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13CD4-58DB-4F95-871F-ADFFAE7D89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4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FAE4F5-F3EA-4800-9C3F-D70BDB7349D1}" type="slidenum">
              <a:rPr lang="en-US" smtClean="0"/>
              <a:pPr eaLnBrk="1" hangingPunct="1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62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13CD4-58DB-4F95-871F-ADFFAE7D89F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262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95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B9CA-BF81-4FA8-B79D-AA19C820682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E244-8300-4D71-AC27-DA1D44F43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69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B9CA-BF81-4FA8-B79D-AA19C820682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E244-8300-4D71-AC27-DA1D44F43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09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B9CA-BF81-4FA8-B79D-AA19C820682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E244-8300-4D71-AC27-DA1D44F43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52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B9CA-BF81-4FA8-B79D-AA19C820682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E244-8300-4D71-AC27-DA1D44F43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93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B9CA-BF81-4FA8-B79D-AA19C820682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E244-8300-4D71-AC27-DA1D44F43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42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B9CA-BF81-4FA8-B79D-AA19C820682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E244-8300-4D71-AC27-DA1D44F43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04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B9CA-BF81-4FA8-B79D-AA19C820682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E244-8300-4D71-AC27-DA1D44F43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69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B9CA-BF81-4FA8-B79D-AA19C820682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E244-8300-4D71-AC27-DA1D44F43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6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B9CA-BF81-4FA8-B79D-AA19C820682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E244-8300-4D71-AC27-DA1D44F43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74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B9CA-BF81-4FA8-B79D-AA19C820682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E244-8300-4D71-AC27-DA1D44F43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67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B9CA-BF81-4FA8-B79D-AA19C820682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E244-8300-4D71-AC27-DA1D44F43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43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6B9CA-BF81-4FA8-B79D-AA19C820682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3E244-8300-4D71-AC27-DA1D44F43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09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tmp"/><Relationship Id="rId5" Type="http://schemas.openxmlformats.org/officeDocument/2006/relationships/image" Target="../media/image22.tmp"/><Relationship Id="rId4" Type="http://schemas.openxmlformats.org/officeDocument/2006/relationships/image" Target="../media/image21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skaLibrarian@hope.ac.u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Search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97" y="1268760"/>
            <a:ext cx="7365845" cy="2211454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80528" y="3480214"/>
            <a:ext cx="8996808" cy="1152128"/>
          </a:xfrm>
        </p:spPr>
        <p:txBody>
          <a:bodyPr>
            <a:normAutofit/>
          </a:bodyPr>
          <a:lstStyle/>
          <a:p>
            <a:pPr eaLnBrk="1" hangingPunct="1"/>
            <a:r>
              <a:rPr lang="en-GB" sz="5400" dirty="0">
                <a:solidFill>
                  <a:srgbClr val="3077A2"/>
                </a:solidFill>
              </a:rPr>
              <a:t>A quick start guide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259632" y="494116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3077A2"/>
                </a:solidFill>
              </a:rPr>
              <a:t>To view, enable editing, select Slide Show, select From Beginning</a:t>
            </a:r>
          </a:p>
        </p:txBody>
      </p:sp>
    </p:spTree>
    <p:extLst>
      <p:ext uri="{BB962C8B-B14F-4D97-AF65-F5344CB8AC3E}">
        <p14:creationId xmlns:p14="http://schemas.microsoft.com/office/powerpoint/2010/main" val="271376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2"/>
            <a:ext cx="8229600" cy="691984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3077A2"/>
                </a:solidFill>
              </a:rPr>
              <a:t>Viewing results: articles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5111" y="1734588"/>
            <a:ext cx="3254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77A2"/>
                </a:solidFill>
              </a:rPr>
              <a:t>To view the full text of an article select the article title</a:t>
            </a:r>
          </a:p>
        </p:txBody>
      </p:sp>
      <p:pic>
        <p:nvPicPr>
          <p:cNvPr id="11" name="Picture 10" descr="Screenshot showing article title">
            <a:extLst>
              <a:ext uri="{FF2B5EF4-FFF2-40B4-BE49-F238E27FC236}">
                <a16:creationId xmlns:a16="http://schemas.microsoft.com/office/drawing/2014/main" id="{C2866D97-AF6A-4641-8FD4-93F33763DB8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7" y="646927"/>
            <a:ext cx="5415001" cy="2866449"/>
          </a:xfrm>
          <a:prstGeom prst="rect">
            <a:avLst/>
          </a:prstGeom>
        </p:spPr>
      </p:pic>
      <p:pic>
        <p:nvPicPr>
          <p:cNvPr id="12" name="Picture 11" descr="Screenshot showing the link to the online article">
            <a:extLst>
              <a:ext uri="{FF2B5EF4-FFF2-40B4-BE49-F238E27FC236}">
                <a16:creationId xmlns:a16="http://schemas.microsoft.com/office/drawing/2014/main" id="{6CAC0BE5-A656-4398-A65A-431FFC34B46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0" y="3717032"/>
            <a:ext cx="4832507" cy="30289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20481" y="4885793"/>
            <a:ext cx="360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77A2"/>
                </a:solidFill>
              </a:rPr>
              <a:t>Then select the link, or one of the links, under </a:t>
            </a:r>
            <a:r>
              <a:rPr lang="en-GB" sz="2000" b="1" dirty="0">
                <a:solidFill>
                  <a:srgbClr val="3077A2"/>
                </a:solidFill>
              </a:rPr>
              <a:t>View Online </a:t>
            </a:r>
          </a:p>
          <a:p>
            <a:r>
              <a:rPr lang="en-GB" sz="2000" b="1" dirty="0">
                <a:solidFill>
                  <a:srgbClr val="3077A2"/>
                </a:solidFill>
              </a:rPr>
              <a:t>Full text availability</a:t>
            </a:r>
          </a:p>
          <a:p>
            <a:endParaRPr lang="en-GB" sz="2000" dirty="0">
              <a:solidFill>
                <a:srgbClr val="3077A2"/>
              </a:solidFill>
            </a:endParaRPr>
          </a:p>
          <a:p>
            <a:endParaRPr lang="en-GB" sz="2000" dirty="0">
              <a:solidFill>
                <a:srgbClr val="3077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4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314"/>
            <a:ext cx="8229600" cy="1015664"/>
          </a:xfrm>
        </p:spPr>
        <p:txBody>
          <a:bodyPr>
            <a:noAutofit/>
          </a:bodyPr>
          <a:lstStyle/>
          <a:p>
            <a:pPr algn="l"/>
            <a:r>
              <a:rPr lang="en-GB" sz="3600" dirty="0">
                <a:solidFill>
                  <a:srgbClr val="3077A2"/>
                </a:solidFill>
              </a:rPr>
              <a:t>Saving results to your personal </a:t>
            </a:r>
            <a:br>
              <a:rPr lang="en-GB" sz="3600" dirty="0">
                <a:solidFill>
                  <a:srgbClr val="3077A2"/>
                </a:solidFill>
              </a:rPr>
            </a:br>
            <a:r>
              <a:rPr lang="en-GB" sz="3600" dirty="0">
                <a:solidFill>
                  <a:srgbClr val="3077A2"/>
                </a:solidFill>
              </a:rPr>
              <a:t>favourites list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80" y="1226614"/>
            <a:ext cx="6034608" cy="47876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63546" y="1687160"/>
            <a:ext cx="27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77A2"/>
                </a:solidFill>
              </a:rPr>
              <a:t>Save results you want to keep to My Favourites by clicking on the Pin icon     next to the item</a:t>
            </a:r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764" y="2707225"/>
            <a:ext cx="276264" cy="179741"/>
          </a:xfrm>
          <a:prstGeom prst="rect">
            <a:avLst/>
          </a:prstGeom>
        </p:spPr>
      </p:pic>
      <p:sp>
        <p:nvSpPr>
          <p:cNvPr id="7" name="Oval 6" descr="Highlighting where to click the pin icon next to each record to save to favourites"/>
          <p:cNvSpPr/>
          <p:nvPr/>
        </p:nvSpPr>
        <p:spPr>
          <a:xfrm>
            <a:off x="5220072" y="3469378"/>
            <a:ext cx="288033" cy="30213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 descr="Highlighting where to click the pin icon next to each record to save to favourites"/>
          <p:cNvSpPr/>
          <p:nvPr/>
        </p:nvSpPr>
        <p:spPr>
          <a:xfrm>
            <a:off x="5220072" y="4136766"/>
            <a:ext cx="288032" cy="28717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 descr="Highlighting where to click the pin icon next to each record to save to favourites"/>
          <p:cNvSpPr/>
          <p:nvPr/>
        </p:nvSpPr>
        <p:spPr>
          <a:xfrm>
            <a:off x="5220072" y="5445224"/>
            <a:ext cx="288032" cy="28803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061" y="3458519"/>
            <a:ext cx="3892067" cy="29228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14120" y="3264693"/>
            <a:ext cx="27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77A2"/>
                </a:solidFill>
              </a:rPr>
              <a:t>To access My Favourites click on the Pin icon at the top right of the screen </a:t>
            </a:r>
          </a:p>
        </p:txBody>
      </p:sp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611" y="4292678"/>
            <a:ext cx="301914" cy="262534"/>
          </a:xfrm>
          <a:prstGeom prst="rect">
            <a:avLst/>
          </a:prstGeom>
        </p:spPr>
      </p:pic>
      <p:sp>
        <p:nvSpPr>
          <p:cNvPr id="16" name="Oval 15" descr="Screenshot showing pin icon where your favourites are saved"/>
          <p:cNvSpPr/>
          <p:nvPr/>
        </p:nvSpPr>
        <p:spPr>
          <a:xfrm>
            <a:off x="5801063" y="1228011"/>
            <a:ext cx="360040" cy="33311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214120" y="5215552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</a:rPr>
              <a:t>Remember – you must be </a:t>
            </a:r>
          </a:p>
          <a:p>
            <a:r>
              <a:rPr lang="en-GB" sz="2000" dirty="0">
                <a:solidFill>
                  <a:srgbClr val="C00000"/>
                </a:solidFill>
              </a:rPr>
              <a:t>signed in if you want to </a:t>
            </a:r>
          </a:p>
          <a:p>
            <a:r>
              <a:rPr lang="en-GB" sz="2000" dirty="0">
                <a:solidFill>
                  <a:srgbClr val="C00000"/>
                </a:solidFill>
              </a:rPr>
              <a:t>save to or access My Favourites</a:t>
            </a:r>
          </a:p>
        </p:txBody>
      </p:sp>
    </p:spTree>
    <p:extLst>
      <p:ext uri="{BB962C8B-B14F-4D97-AF65-F5344CB8AC3E}">
        <p14:creationId xmlns:p14="http://schemas.microsoft.com/office/powerpoint/2010/main" val="387229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3" grpId="0"/>
      <p:bldP spid="16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65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3077A2"/>
                </a:solidFill>
              </a:rPr>
              <a:t>My Favourites list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675074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77A2"/>
                </a:solidFill>
              </a:rPr>
              <a:t>In My Favourites, items can be sorted by </a:t>
            </a:r>
            <a:r>
              <a:rPr lang="en-GB" sz="2000" b="1" dirty="0">
                <a:solidFill>
                  <a:srgbClr val="3077A2"/>
                </a:solidFill>
              </a:rPr>
              <a:t>date added</a:t>
            </a:r>
            <a:r>
              <a:rPr lang="en-GB" sz="2000" dirty="0">
                <a:solidFill>
                  <a:srgbClr val="3077A2"/>
                </a:solidFill>
              </a:rPr>
              <a:t>, or alphabetically by </a:t>
            </a:r>
            <a:r>
              <a:rPr lang="en-GB" sz="2000" b="1" dirty="0">
                <a:solidFill>
                  <a:srgbClr val="3077A2"/>
                </a:solidFill>
              </a:rPr>
              <a:t>title</a:t>
            </a:r>
            <a:r>
              <a:rPr lang="en-GB" sz="2000" dirty="0">
                <a:solidFill>
                  <a:srgbClr val="3077A2"/>
                </a:solidFill>
              </a:rPr>
              <a:t> or</a:t>
            </a:r>
            <a:r>
              <a:rPr lang="en-GB" sz="2000" b="1" dirty="0">
                <a:solidFill>
                  <a:srgbClr val="3077A2"/>
                </a:solidFill>
              </a:rPr>
              <a:t> author</a:t>
            </a:r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90380"/>
            <a:ext cx="7154405" cy="4016563"/>
          </a:xfrm>
          <a:ln>
            <a:solidFill>
              <a:schemeClr val="tx1"/>
            </a:solidFill>
          </a:ln>
        </p:spPr>
      </p:pic>
      <p:sp>
        <p:nvSpPr>
          <p:cNvPr id="17" name="Oval 16" descr="highlighting option to sort results"/>
          <p:cNvSpPr/>
          <p:nvPr/>
        </p:nvSpPr>
        <p:spPr>
          <a:xfrm>
            <a:off x="6948264" y="1790380"/>
            <a:ext cx="510339" cy="28450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03" y="1893777"/>
            <a:ext cx="883427" cy="10671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4490576" y="713319"/>
            <a:ext cx="3193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077A2"/>
                </a:solidFill>
              </a:rPr>
              <a:t>Items can also be grouped together by selecting </a:t>
            </a:r>
            <a:r>
              <a:rPr lang="en-GB" b="1" dirty="0">
                <a:solidFill>
                  <a:srgbClr val="3077A2"/>
                </a:solidFill>
              </a:rPr>
              <a:t>Add labels</a:t>
            </a:r>
            <a:r>
              <a:rPr lang="en-GB" dirty="0">
                <a:solidFill>
                  <a:srgbClr val="3077A2"/>
                </a:solidFill>
              </a:rPr>
              <a:t> and entering a label title</a:t>
            </a:r>
            <a:endParaRPr lang="en-GB" b="1" dirty="0">
              <a:solidFill>
                <a:srgbClr val="3077A2"/>
              </a:solidFill>
            </a:endParaRPr>
          </a:p>
          <a:p>
            <a:endParaRPr lang="en-GB" dirty="0"/>
          </a:p>
        </p:txBody>
      </p:sp>
      <p:sp>
        <p:nvSpPr>
          <p:cNvPr id="15" name="Oval 14" descr="Highlighting option to add labels"/>
          <p:cNvSpPr/>
          <p:nvPr/>
        </p:nvSpPr>
        <p:spPr>
          <a:xfrm>
            <a:off x="1907704" y="2806289"/>
            <a:ext cx="1224136" cy="36004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924637"/>
            <a:ext cx="2163273" cy="7052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val 10" descr="Screenshot of Favourites"/>
          <p:cNvSpPr/>
          <p:nvPr/>
        </p:nvSpPr>
        <p:spPr>
          <a:xfrm flipV="1">
            <a:off x="6267093" y="3177470"/>
            <a:ext cx="244314" cy="199563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highlighting option to pin to favourie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786" y="1798664"/>
            <a:ext cx="7163601" cy="40082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95536" y="5981384"/>
            <a:ext cx="8151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77A2"/>
                </a:solidFill>
              </a:rPr>
              <a:t>You can delete an item from My Favourites by selecting crossed out Pin icon     next to the item you wish to remove</a:t>
            </a: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451" y="6405366"/>
            <a:ext cx="245549" cy="24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0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5" grpId="0" animBg="1"/>
      <p:bldP spid="11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84" y="178316"/>
            <a:ext cx="8747399" cy="1143000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3077A2"/>
                </a:solidFill>
              </a:rPr>
              <a:t>Other features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284" y="1052736"/>
            <a:ext cx="42296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77A2"/>
                </a:solidFill>
              </a:rPr>
              <a:t>From the top toolbar you can select …</a:t>
            </a:r>
          </a:p>
          <a:p>
            <a:r>
              <a:rPr lang="en-GB" sz="2000" dirty="0">
                <a:solidFill>
                  <a:srgbClr val="3077A2"/>
                </a:solidFill>
              </a:rPr>
              <a:t> </a:t>
            </a:r>
          </a:p>
          <a:p>
            <a:endParaRPr lang="en-GB" dirty="0"/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82" y="1517496"/>
            <a:ext cx="8600698" cy="1695480"/>
          </a:xfrm>
          <a:prstGeom prst="rect">
            <a:avLst/>
          </a:prstGeom>
        </p:spPr>
      </p:pic>
      <p:sp>
        <p:nvSpPr>
          <p:cNvPr id="8" name="Oval 7" descr="Highlighting 'New Search'"/>
          <p:cNvSpPr/>
          <p:nvPr/>
        </p:nvSpPr>
        <p:spPr>
          <a:xfrm>
            <a:off x="2411761" y="1517497"/>
            <a:ext cx="601836" cy="46381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015220" y="3271520"/>
            <a:ext cx="33569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077A2"/>
                </a:solidFill>
              </a:rPr>
              <a:t>New search</a:t>
            </a:r>
            <a:r>
              <a:rPr lang="en-GB" dirty="0">
                <a:solidFill>
                  <a:srgbClr val="3077A2"/>
                </a:solidFill>
              </a:rPr>
              <a:t> – for the </a:t>
            </a:r>
            <a:r>
              <a:rPr lang="en-GB" dirty="0" err="1">
                <a:solidFill>
                  <a:srgbClr val="3077A2"/>
                </a:solidFill>
              </a:rPr>
              <a:t>OneSearch</a:t>
            </a:r>
            <a:r>
              <a:rPr lang="en-GB" dirty="0">
                <a:solidFill>
                  <a:srgbClr val="3077A2"/>
                </a:solidFill>
              </a:rPr>
              <a:t> landing page</a:t>
            </a:r>
          </a:p>
          <a:p>
            <a:endParaRPr lang="en-GB" dirty="0">
              <a:solidFill>
                <a:srgbClr val="3077A2"/>
              </a:solidFill>
            </a:endParaRPr>
          </a:p>
        </p:txBody>
      </p:sp>
      <p:sp>
        <p:nvSpPr>
          <p:cNvPr id="17" name="Oval 16" descr="Highlighting 'Find a Journal'"/>
          <p:cNvSpPr/>
          <p:nvPr/>
        </p:nvSpPr>
        <p:spPr>
          <a:xfrm>
            <a:off x="3013597" y="1517496"/>
            <a:ext cx="564347" cy="495993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015898" y="4034376"/>
            <a:ext cx="335630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077A2"/>
                </a:solidFill>
              </a:rPr>
              <a:t>Find a journal</a:t>
            </a:r>
            <a:r>
              <a:rPr lang="en-GB" dirty="0">
                <a:solidFill>
                  <a:srgbClr val="3077A2"/>
                </a:solidFill>
              </a:rPr>
              <a:t> – to search for a specific journal title </a:t>
            </a:r>
            <a:endParaRPr lang="en-GB" sz="2000" b="1" dirty="0">
              <a:solidFill>
                <a:srgbClr val="3077A2"/>
              </a:solidFill>
            </a:endParaRPr>
          </a:p>
          <a:p>
            <a:endParaRPr lang="en-GB" sz="2000" dirty="0">
              <a:solidFill>
                <a:srgbClr val="3077A2"/>
              </a:solidFill>
            </a:endParaRPr>
          </a:p>
        </p:txBody>
      </p:sp>
      <p:sp>
        <p:nvSpPr>
          <p:cNvPr id="18" name="Oval 17" descr="Highlighting 'Find a publication'"/>
          <p:cNvSpPr/>
          <p:nvPr/>
        </p:nvSpPr>
        <p:spPr>
          <a:xfrm>
            <a:off x="3577944" y="1528002"/>
            <a:ext cx="601837" cy="48548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017790" y="4725144"/>
            <a:ext cx="335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077A2"/>
                </a:solidFill>
              </a:rPr>
              <a:t>Find a publication</a:t>
            </a:r>
            <a:r>
              <a:rPr lang="en-GB" dirty="0">
                <a:solidFill>
                  <a:srgbClr val="3077A2"/>
                </a:solidFill>
              </a:rPr>
              <a:t> -  to find a specific journal article, journal or book using citation information </a:t>
            </a:r>
            <a:endParaRPr lang="en-GB" sz="2000" b="1" dirty="0">
              <a:solidFill>
                <a:srgbClr val="3077A2"/>
              </a:solidFill>
            </a:endParaRPr>
          </a:p>
        </p:txBody>
      </p:sp>
      <p:sp>
        <p:nvSpPr>
          <p:cNvPr id="19" name="Oval 18" descr="Highlighting 'Newspapers'"/>
          <p:cNvSpPr/>
          <p:nvPr/>
        </p:nvSpPr>
        <p:spPr>
          <a:xfrm>
            <a:off x="4184851" y="1506507"/>
            <a:ext cx="601837" cy="48548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013597" y="5679251"/>
            <a:ext cx="33544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077A2"/>
                </a:solidFill>
              </a:rPr>
              <a:t>Newspapers </a:t>
            </a:r>
            <a:r>
              <a:rPr lang="en-GB" dirty="0">
                <a:solidFill>
                  <a:srgbClr val="3077A2"/>
                </a:solidFill>
              </a:rPr>
              <a:t>– to limit your search to newspapers only</a:t>
            </a:r>
            <a:endParaRPr lang="en-GB" sz="2000" b="1" dirty="0">
              <a:solidFill>
                <a:srgbClr val="3077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57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17" grpId="0" animBg="1"/>
      <p:bldP spid="13" grpId="0"/>
      <p:bldP spid="18" grpId="0" animBg="1"/>
      <p:bldP spid="14" grpId="0"/>
      <p:bldP spid="19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404664"/>
            <a:ext cx="8229600" cy="328092"/>
          </a:xfrm>
        </p:spPr>
        <p:txBody>
          <a:bodyPr>
            <a:normAutofit fontScale="90000"/>
          </a:bodyPr>
          <a:lstStyle/>
          <a:p>
            <a:pPr algn="l" eaLnBrk="1" hangingPunct="1"/>
            <a:br>
              <a:rPr lang="en-GB" sz="3600" dirty="0"/>
            </a:br>
            <a:r>
              <a:rPr lang="en-GB" sz="4000" dirty="0">
                <a:solidFill>
                  <a:srgbClr val="3077A2"/>
                </a:solidFill>
              </a:rPr>
              <a:t>Help and support</a:t>
            </a:r>
            <a:endParaRPr lang="en-US" sz="4000" dirty="0">
              <a:solidFill>
                <a:srgbClr val="3077A2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3528" y="1545689"/>
            <a:ext cx="8424936" cy="52565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sz="2800" dirty="0">
                <a:solidFill>
                  <a:srgbClr val="3077A2"/>
                </a:solidFill>
              </a:rPr>
              <a:t>Ask us for help</a:t>
            </a:r>
          </a:p>
          <a:p>
            <a:pPr lvl="1" eaLnBrk="1" hangingPunct="1">
              <a:defRPr/>
            </a:pPr>
            <a:r>
              <a:rPr lang="en-GB" dirty="0">
                <a:solidFill>
                  <a:srgbClr val="3077A2"/>
                </a:solidFill>
              </a:rPr>
              <a:t>Library Help Point (0151 291 2000)</a:t>
            </a:r>
          </a:p>
          <a:p>
            <a:pPr lvl="1" eaLnBrk="1" hangingPunct="1">
              <a:defRPr/>
            </a:pPr>
            <a:r>
              <a:rPr lang="en-GB" dirty="0">
                <a:solidFill>
                  <a:srgbClr val="3077A2"/>
                </a:solidFill>
              </a:rPr>
              <a:t>Subject Support Point (0151 291 2079)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sz="2800" dirty="0">
                <a:solidFill>
                  <a:srgbClr val="3077A2"/>
                </a:solidFill>
              </a:rPr>
              <a:t>or	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sz="2800" dirty="0">
                <a:solidFill>
                  <a:srgbClr val="3077A2"/>
                </a:solidFill>
              </a:rPr>
              <a:t>Email/Chat: </a:t>
            </a:r>
            <a:r>
              <a:rPr lang="en-GB" sz="2800" dirty="0">
                <a:solidFill>
                  <a:srgbClr val="FF0000"/>
                </a:solidFill>
                <a:hlinkClick r:id="rId3"/>
              </a:rPr>
              <a:t>AskaLibrarian@hope.ac.uk</a:t>
            </a:r>
            <a:endParaRPr lang="en-GB" sz="2800" dirty="0">
              <a:solidFill>
                <a:srgbClr val="FF0000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GB" sz="2800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GB" sz="2800" dirty="0">
                <a:solidFill>
                  <a:srgbClr val="3077A2"/>
                </a:solidFill>
              </a:rPr>
              <a:t>Twitter: @</a:t>
            </a:r>
            <a:r>
              <a:rPr lang="en-GB" sz="2800" dirty="0" err="1">
                <a:solidFill>
                  <a:srgbClr val="3077A2"/>
                </a:solidFill>
              </a:rPr>
              <a:t>LivHopeLibrary</a:t>
            </a:r>
            <a:endParaRPr lang="en-GB" sz="2800" dirty="0">
              <a:solidFill>
                <a:srgbClr val="3077A2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GB" sz="2800" dirty="0">
                <a:solidFill>
                  <a:srgbClr val="3077A2"/>
                </a:solidFill>
              </a:rPr>
              <a:t>Instagram: @</a:t>
            </a:r>
            <a:r>
              <a:rPr lang="en-GB" sz="2800">
                <a:solidFill>
                  <a:srgbClr val="3077A2"/>
                </a:solidFill>
              </a:rPr>
              <a:t>LivHopeLibrary</a:t>
            </a:r>
            <a:r>
              <a:rPr lang="en-GB" sz="2800" dirty="0"/>
              <a:t>	</a:t>
            </a:r>
          </a:p>
          <a:p>
            <a:pPr marL="411163" lvl="1" indent="0">
              <a:buFont typeface="Arial" charset="0"/>
              <a:buNone/>
              <a:defRPr/>
            </a:pPr>
            <a:endParaRPr lang="en-GB" sz="2400" dirty="0"/>
          </a:p>
          <a:p>
            <a:pPr>
              <a:defRPr/>
            </a:pPr>
            <a:endParaRPr lang="en-GB" dirty="0"/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672" y="3861048"/>
            <a:ext cx="2734816" cy="273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1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3192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>
                <a:solidFill>
                  <a:srgbClr val="3077A2"/>
                </a:solidFill>
              </a:rPr>
              <a:t>From the library webpages, click on Finding Resources, then </a:t>
            </a:r>
            <a:r>
              <a:rPr lang="en-GB" sz="3600" dirty="0" err="1">
                <a:solidFill>
                  <a:srgbClr val="3077A2"/>
                </a:solidFill>
              </a:rPr>
              <a:t>OneSearch</a:t>
            </a: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8E6385-2D03-4351-8FFB-91D45688B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94" y="1556792"/>
            <a:ext cx="6639852" cy="326753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BC28CC1-D11A-4DC1-B894-7AEA50C80DF7}"/>
              </a:ext>
            </a:extLst>
          </p:cNvPr>
          <p:cNvSpPr/>
          <p:nvPr/>
        </p:nvSpPr>
        <p:spPr>
          <a:xfrm>
            <a:off x="5508104" y="4293096"/>
            <a:ext cx="1368152" cy="5312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30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>
                <a:solidFill>
                  <a:srgbClr val="3077A2"/>
                </a:solidFill>
              </a:rPr>
              <a:t> OneSearch landing page</a:t>
            </a:r>
            <a:endParaRPr lang="en-GB" sz="4000" dirty="0">
              <a:solidFill>
                <a:srgbClr val="3077A2"/>
              </a:solidFill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320A4BCD-BCE5-4F0C-8629-A2AE35087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3" y="1417638"/>
            <a:ext cx="4815208" cy="4525963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3077A2"/>
                </a:solidFill>
              </a:rPr>
              <a:t>Enter either a title, author or some key words into the text box</a:t>
            </a:r>
          </a:p>
          <a:p>
            <a:r>
              <a:rPr lang="en-GB" sz="2800" dirty="0">
                <a:solidFill>
                  <a:srgbClr val="3077A2"/>
                </a:solidFill>
              </a:rPr>
              <a:t>You can choose to search … </a:t>
            </a:r>
          </a:p>
          <a:p>
            <a:pPr lvl="1"/>
            <a:r>
              <a:rPr lang="en-GB" sz="2400" b="1" dirty="0">
                <a:solidFill>
                  <a:srgbClr val="3077A2"/>
                </a:solidFill>
              </a:rPr>
              <a:t>Everything</a:t>
            </a:r>
            <a:r>
              <a:rPr lang="en-GB" b="1" dirty="0">
                <a:solidFill>
                  <a:srgbClr val="3077A2"/>
                </a:solidFill>
              </a:rPr>
              <a:t> - </a:t>
            </a:r>
            <a:r>
              <a:rPr lang="en-GB" sz="2400" dirty="0">
                <a:solidFill>
                  <a:srgbClr val="3077A2"/>
                </a:solidFill>
              </a:rPr>
              <a:t>both the library catalogue and online articles</a:t>
            </a:r>
          </a:p>
          <a:p>
            <a:pPr lvl="1"/>
            <a:r>
              <a:rPr lang="en-GB" sz="2400" dirty="0">
                <a:solidFill>
                  <a:srgbClr val="3077A2"/>
                </a:solidFill>
              </a:rPr>
              <a:t>Just the </a:t>
            </a:r>
            <a:r>
              <a:rPr lang="en-GB" sz="2400" b="1" dirty="0">
                <a:solidFill>
                  <a:srgbClr val="3077A2"/>
                </a:solidFill>
              </a:rPr>
              <a:t>Library catalogue </a:t>
            </a:r>
          </a:p>
          <a:p>
            <a:pPr lvl="1"/>
            <a:r>
              <a:rPr lang="en-GB" sz="2400" dirty="0">
                <a:solidFill>
                  <a:srgbClr val="3077A2"/>
                </a:solidFill>
              </a:rPr>
              <a:t>Just online journal and newspaper </a:t>
            </a:r>
            <a:r>
              <a:rPr lang="en-GB" sz="2400" b="1" dirty="0">
                <a:solidFill>
                  <a:srgbClr val="3077A2"/>
                </a:solidFill>
              </a:rPr>
              <a:t>Articles</a:t>
            </a:r>
          </a:p>
          <a:p>
            <a:pPr lvl="1"/>
            <a:r>
              <a:rPr lang="en-GB" sz="2400" dirty="0">
                <a:solidFill>
                  <a:srgbClr val="3077A2"/>
                </a:solidFill>
              </a:rPr>
              <a:t>All</a:t>
            </a:r>
            <a:r>
              <a:rPr lang="en-GB" sz="2400" b="1" dirty="0">
                <a:solidFill>
                  <a:srgbClr val="3077A2"/>
                </a:solidFill>
              </a:rPr>
              <a:t> online resources</a:t>
            </a:r>
          </a:p>
          <a:p>
            <a:endParaRPr lang="en-GB" sz="2800" b="1" dirty="0">
              <a:solidFill>
                <a:srgbClr val="3077A2"/>
              </a:solidFill>
            </a:endParaRPr>
          </a:p>
          <a:p>
            <a:endParaRPr lang="en-GB" sz="2800" dirty="0">
              <a:solidFill>
                <a:srgbClr val="3077A2"/>
              </a:solidFill>
            </a:endParaRPr>
          </a:p>
          <a:p>
            <a:endParaRPr lang="en-GB" sz="2800" dirty="0">
              <a:solidFill>
                <a:srgbClr val="3077A2"/>
              </a:solidFill>
            </a:endParaRPr>
          </a:p>
          <a:p>
            <a:endParaRPr lang="en-GB" sz="2800" dirty="0">
              <a:solidFill>
                <a:srgbClr val="3077A2"/>
              </a:solidFill>
            </a:endParaRPr>
          </a:p>
          <a:p>
            <a:endParaRPr lang="en-GB" sz="2800" dirty="0"/>
          </a:p>
        </p:txBody>
      </p:sp>
      <p:pic>
        <p:nvPicPr>
          <p:cNvPr id="15" name="Picture 14" descr="Screenshot showing a search for Liverpool film location and the drop-down options as explained in the slide">
            <a:extLst>
              <a:ext uri="{FF2B5EF4-FFF2-40B4-BE49-F238E27FC236}">
                <a16:creationId xmlns:a16="http://schemas.microsoft.com/office/drawing/2014/main" id="{A093553A-7299-4521-A88F-484C4F7DF90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"/>
          <a:stretch/>
        </p:blipFill>
        <p:spPr>
          <a:xfrm>
            <a:off x="4624719" y="3068960"/>
            <a:ext cx="450648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5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3588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3077A2"/>
                </a:solidFill>
              </a:rPr>
              <a:t>Results list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032886"/>
            <a:ext cx="2962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77A2"/>
                </a:solidFill>
              </a:rPr>
              <a:t>Results include print and electronic books and journal articles</a:t>
            </a:r>
          </a:p>
          <a:p>
            <a:endParaRPr lang="en-GB" sz="2000" dirty="0">
              <a:solidFill>
                <a:srgbClr val="3077A2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969452"/>
            <a:ext cx="4752527" cy="29283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988040" y="4686166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77A2"/>
                </a:solidFill>
              </a:rPr>
              <a:t>For results from newspapers, scroll </a:t>
            </a:r>
          </a:p>
          <a:p>
            <a:r>
              <a:rPr lang="en-GB" sz="2000" dirty="0">
                <a:solidFill>
                  <a:srgbClr val="3077A2"/>
                </a:solidFill>
              </a:rPr>
              <a:t>to the top of the page and </a:t>
            </a:r>
          </a:p>
          <a:p>
            <a:r>
              <a:rPr lang="en-GB" sz="2000" dirty="0">
                <a:solidFill>
                  <a:srgbClr val="3077A2"/>
                </a:solidFill>
              </a:rPr>
              <a:t>select </a:t>
            </a:r>
            <a:r>
              <a:rPr lang="en-GB" sz="2000" b="1" dirty="0">
                <a:solidFill>
                  <a:srgbClr val="3077A2"/>
                </a:solidFill>
              </a:rPr>
              <a:t>Newspapers</a:t>
            </a:r>
          </a:p>
          <a:p>
            <a:endParaRPr lang="en-GB" sz="2000" dirty="0">
              <a:solidFill>
                <a:srgbClr val="3077A2"/>
              </a:solidFill>
            </a:endParaRPr>
          </a:p>
        </p:txBody>
      </p:sp>
      <p:pic>
        <p:nvPicPr>
          <p:cNvPr id="10" name="Picture 9" descr="Screenshot where Newspapers search is highlighted">
            <a:extLst>
              <a:ext uri="{FF2B5EF4-FFF2-40B4-BE49-F238E27FC236}">
                <a16:creationId xmlns:a16="http://schemas.microsoft.com/office/drawing/2014/main" id="{4C1B025A-5D72-46AC-869B-986390C0474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1" y="4501676"/>
            <a:ext cx="471551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6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65" y="-11326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3077A2"/>
                </a:solidFill>
              </a:rPr>
              <a:t>Accessing results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592" y="982816"/>
            <a:ext cx="7293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77A2"/>
                </a:solidFill>
              </a:rPr>
              <a:t>You must sign in if you want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077A2"/>
                </a:solidFill>
              </a:rPr>
              <a:t>view and link to everything for which you have full text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077A2"/>
                </a:solidFill>
              </a:rPr>
              <a:t>save items to your favourites list</a:t>
            </a:r>
          </a:p>
        </p:txBody>
      </p:sp>
      <p:pic>
        <p:nvPicPr>
          <p:cNvPr id="8" name="Picture 7" descr="Screenshot showing where to find the sign in option">
            <a:extLst>
              <a:ext uri="{FF2B5EF4-FFF2-40B4-BE49-F238E27FC236}">
                <a16:creationId xmlns:a16="http://schemas.microsoft.com/office/drawing/2014/main" id="{F8D7A871-E949-4D32-8009-48499C131D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125816"/>
            <a:ext cx="8074429" cy="443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5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" y="161765"/>
            <a:ext cx="8795320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>
                <a:solidFill>
                  <a:srgbClr val="3077A2"/>
                </a:solidFill>
              </a:rPr>
              <a:t>Sign in using your university </a:t>
            </a:r>
            <a:br>
              <a:rPr lang="en-GB" sz="3600" dirty="0">
                <a:solidFill>
                  <a:srgbClr val="3077A2"/>
                </a:solidFill>
              </a:rPr>
            </a:br>
            <a:r>
              <a:rPr lang="en-GB" sz="3600" dirty="0">
                <a:solidFill>
                  <a:srgbClr val="3077A2"/>
                </a:solidFill>
              </a:rPr>
              <a:t>username and password</a:t>
            </a:r>
          </a:p>
        </p:txBody>
      </p:sp>
      <p:pic>
        <p:nvPicPr>
          <p:cNvPr id="7" name="Picture 6" descr="Screenshot showing login page where you input your username and password">
            <a:extLst>
              <a:ext uri="{FF2B5EF4-FFF2-40B4-BE49-F238E27FC236}">
                <a16:creationId xmlns:a16="http://schemas.microsoft.com/office/drawing/2014/main" id="{43652A83-8564-406E-8F2C-13B11E3A8E1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7632848" cy="460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1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11" y="-104308"/>
            <a:ext cx="8973085" cy="1080120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3077A2"/>
                </a:solidFill>
              </a:rPr>
              <a:t>Ways to refine results from the results list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8534" y="916088"/>
            <a:ext cx="8439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77A2"/>
                </a:solidFill>
              </a:rPr>
              <a:t>Results may be refined in different ways, such as </a:t>
            </a:r>
            <a:r>
              <a:rPr lang="en-GB" sz="2000" b="1" dirty="0">
                <a:solidFill>
                  <a:srgbClr val="3077A2"/>
                </a:solidFill>
              </a:rPr>
              <a:t>Resource type </a:t>
            </a:r>
            <a:r>
              <a:rPr lang="en-GB" sz="2000" dirty="0">
                <a:solidFill>
                  <a:srgbClr val="3077A2"/>
                </a:solidFill>
              </a:rPr>
              <a:t>or </a:t>
            </a:r>
            <a:r>
              <a:rPr lang="en-GB" sz="2000" b="1" dirty="0">
                <a:solidFill>
                  <a:srgbClr val="3077A2"/>
                </a:solidFill>
              </a:rPr>
              <a:t>Language</a:t>
            </a:r>
          </a:p>
        </p:txBody>
      </p:sp>
      <p:pic>
        <p:nvPicPr>
          <p:cNvPr id="11" name="Picture 10" descr="Screenshot showing the refining options on the left hand side">
            <a:extLst>
              <a:ext uri="{FF2B5EF4-FFF2-40B4-BE49-F238E27FC236}">
                <a16:creationId xmlns:a16="http://schemas.microsoft.com/office/drawing/2014/main" id="{03362FC6-C314-43F4-BB2B-A38F9A112A8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7110536" cy="440468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97919" y="5817460"/>
            <a:ext cx="7612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77A2"/>
                </a:solidFill>
              </a:rPr>
              <a:t>In this case results have been refined by </a:t>
            </a:r>
            <a:r>
              <a:rPr lang="en-GB" sz="2000" b="1" dirty="0">
                <a:solidFill>
                  <a:srgbClr val="3077A2"/>
                </a:solidFill>
              </a:rPr>
              <a:t>Publication date </a:t>
            </a:r>
            <a:r>
              <a:rPr lang="en-GB" sz="2000" dirty="0">
                <a:solidFill>
                  <a:srgbClr val="3077A2"/>
                </a:solidFill>
              </a:rPr>
              <a:t>and to those </a:t>
            </a:r>
            <a:r>
              <a:rPr lang="en-GB" sz="2000" b="1" dirty="0">
                <a:solidFill>
                  <a:srgbClr val="3077A2"/>
                </a:solidFill>
              </a:rPr>
              <a:t>Available online</a:t>
            </a:r>
          </a:p>
        </p:txBody>
      </p:sp>
    </p:spTree>
    <p:extLst>
      <p:ext uri="{BB962C8B-B14F-4D97-AF65-F5344CB8AC3E}">
        <p14:creationId xmlns:p14="http://schemas.microsoft.com/office/powerpoint/2010/main" val="249787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347367"/>
            <a:ext cx="8384499" cy="1333051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3077A2"/>
                </a:solidFill>
              </a:rPr>
              <a:t>Viewing results: books</a:t>
            </a:r>
          </a:p>
        </p:txBody>
      </p:sp>
      <p:pic>
        <p:nvPicPr>
          <p:cNvPr id="27" name="Picture 26" descr="Screenshot showing a book title available in print and as an e-book">
            <a:extLst>
              <a:ext uri="{FF2B5EF4-FFF2-40B4-BE49-F238E27FC236}">
                <a16:creationId xmlns:a16="http://schemas.microsoft.com/office/drawing/2014/main" id="{BB535023-7578-4911-81CD-B4034C7054A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683347"/>
            <a:ext cx="5004556" cy="26878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3809" y="1101292"/>
            <a:ext cx="3510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77A2"/>
                </a:solidFill>
              </a:rPr>
              <a:t>This book is available in both print and electronic format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06528" y="2051941"/>
            <a:ext cx="35101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3077A2"/>
                </a:solidFill>
              </a:rPr>
              <a:t>For information about the print </a:t>
            </a:r>
          </a:p>
          <a:p>
            <a:r>
              <a:rPr lang="en-GB" sz="2000" dirty="0">
                <a:solidFill>
                  <a:srgbClr val="3077A2"/>
                </a:solidFill>
              </a:rPr>
              <a:t>copy click on the item title for</a:t>
            </a:r>
          </a:p>
          <a:p>
            <a:r>
              <a:rPr lang="en-GB" sz="2000" dirty="0">
                <a:solidFill>
                  <a:srgbClr val="3077A2"/>
                </a:solidFill>
              </a:rPr>
              <a:t>the full record</a:t>
            </a:r>
          </a:p>
        </p:txBody>
      </p:sp>
      <p:pic>
        <p:nvPicPr>
          <p:cNvPr id="24" name="Picture 23" descr="Screenshot showing location, availability and loan period of a book">
            <a:extLst>
              <a:ext uri="{FF2B5EF4-FFF2-40B4-BE49-F238E27FC236}">
                <a16:creationId xmlns:a16="http://schemas.microsoft.com/office/drawing/2014/main" id="{8F137A6B-A202-48B1-9D5B-1D46E238B6CC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470" y="3486780"/>
            <a:ext cx="5971367" cy="33712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5516" y="3657003"/>
            <a:ext cx="39604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77A2"/>
                </a:solidFill>
              </a:rPr>
              <a:t>From the item full record you can see …</a:t>
            </a:r>
          </a:p>
          <a:p>
            <a:endParaRPr lang="en-GB" sz="2000" dirty="0">
              <a:solidFill>
                <a:srgbClr val="3077A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077A2"/>
                </a:solidFill>
              </a:rPr>
              <a:t>Where the book is located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3077A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077A2"/>
                </a:solidFill>
              </a:rPr>
              <a:t>If the book is available or on loan</a:t>
            </a:r>
          </a:p>
          <a:p>
            <a:endParaRPr lang="en-GB" sz="2000" dirty="0">
              <a:solidFill>
                <a:srgbClr val="3077A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077A2"/>
                </a:solidFill>
              </a:rPr>
              <a:t>How long the book may be borrowed</a:t>
            </a:r>
          </a:p>
          <a:p>
            <a:endParaRPr lang="en-GB" sz="2000" dirty="0">
              <a:solidFill>
                <a:srgbClr val="3077A2"/>
              </a:solidFill>
            </a:endParaRPr>
          </a:p>
          <a:p>
            <a:endParaRPr lang="en-GB" sz="2000" dirty="0">
              <a:solidFill>
                <a:srgbClr val="3077A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3077A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3077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35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951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3077A2"/>
                </a:solidFill>
              </a:rPr>
              <a:t>Viewing results: e-books</a:t>
            </a:r>
          </a:p>
        </p:txBody>
      </p:sp>
      <p:pic>
        <p:nvPicPr>
          <p:cNvPr id="12" name="Picture 11" descr="Screenshot showing 'Available online' to view e-book">
            <a:extLst>
              <a:ext uri="{FF2B5EF4-FFF2-40B4-BE49-F238E27FC236}">
                <a16:creationId xmlns:a16="http://schemas.microsoft.com/office/drawing/2014/main" id="{B5EC3247-65D7-426E-BDD1-7DEB4E9BF1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35723"/>
            <a:ext cx="4717709" cy="25815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6887" y="1782698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77A2"/>
                </a:solidFill>
              </a:rPr>
              <a:t>To view an e-book click on the item title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4261560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77A2"/>
                </a:solidFill>
              </a:rPr>
              <a:t>Then click on </a:t>
            </a:r>
            <a:r>
              <a:rPr lang="en-GB" sz="2000" b="1" dirty="0">
                <a:solidFill>
                  <a:srgbClr val="3077A2"/>
                </a:solidFill>
              </a:rPr>
              <a:t>view full text</a:t>
            </a:r>
            <a:endParaRPr lang="en-GB" sz="2000" dirty="0">
              <a:solidFill>
                <a:srgbClr val="3077A2"/>
              </a:solidFill>
            </a:endParaRPr>
          </a:p>
        </p:txBody>
      </p:sp>
      <p:pic>
        <p:nvPicPr>
          <p:cNvPr id="13" name="Picture 12" descr="Screenshot showing 'view full text' to link to e-book">
            <a:extLst>
              <a:ext uri="{FF2B5EF4-FFF2-40B4-BE49-F238E27FC236}">
                <a16:creationId xmlns:a16="http://schemas.microsoft.com/office/drawing/2014/main" id="{03D2539D-6BB1-4183-A33A-10D2C843785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399" y="3540757"/>
            <a:ext cx="5019824" cy="30577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504" y="5473677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</a:rPr>
              <a:t>Remember – you must be signed in if you want to view the full text online</a:t>
            </a:r>
          </a:p>
        </p:txBody>
      </p:sp>
    </p:spTree>
    <p:extLst>
      <p:ext uri="{BB962C8B-B14F-4D97-AF65-F5344CB8AC3E}">
        <p14:creationId xmlns:p14="http://schemas.microsoft.com/office/powerpoint/2010/main" val="396834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7030A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7030A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2810</TotalTime>
  <Words>524</Words>
  <Application>Microsoft Office PowerPoint</Application>
  <PresentationFormat>On-screen Show (4:3)</PresentationFormat>
  <Paragraphs>76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A quick start guide</vt:lpstr>
      <vt:lpstr>From the library webpages, click on Finding Resources, then OneSearch</vt:lpstr>
      <vt:lpstr> OneSearch landing page</vt:lpstr>
      <vt:lpstr>Results list</vt:lpstr>
      <vt:lpstr>Accessing results</vt:lpstr>
      <vt:lpstr>Sign in using your university  username and password</vt:lpstr>
      <vt:lpstr>Ways to refine results from the results list</vt:lpstr>
      <vt:lpstr>Viewing results: books</vt:lpstr>
      <vt:lpstr>Viewing results: e-books</vt:lpstr>
      <vt:lpstr>Viewing results: articles</vt:lpstr>
      <vt:lpstr>Saving results to your personal  favourites list</vt:lpstr>
      <vt:lpstr>My Favourites list</vt:lpstr>
      <vt:lpstr>Other features</vt:lpstr>
      <vt:lpstr> Help and 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information</dc:title>
  <dc:creator>Fiona Hair</dc:creator>
  <cp:lastModifiedBy>Angela Duckworth</cp:lastModifiedBy>
  <cp:revision>278</cp:revision>
  <dcterms:created xsi:type="dcterms:W3CDTF">2013-10-09T13:09:52Z</dcterms:created>
  <dcterms:modified xsi:type="dcterms:W3CDTF">2023-10-19T11:02:25Z</dcterms:modified>
</cp:coreProperties>
</file>